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31742-4646-5DE6-FB08-BB080A3A4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630696-F64F-CE7E-D77D-19A83207F6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30E66-7889-6FE5-4564-C6A5F87DD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0797D-DD76-428F-8FDC-3EA5C2FB3F6A}" type="datetimeFigureOut">
              <a:rPr lang="en-CA" smtClean="0"/>
              <a:t>2022-11-23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75AB0-11B0-C1E4-E306-2F52E2ACB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2C65DA-E695-B3F9-9347-960E203FE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0CC-2EFB-44F3-A67B-B9FA45BEBA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4522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DC0BE-EBFD-49D8-2816-CA8B3B9A2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811642-0A28-B352-50CD-00864DC6E3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0999A-6966-2960-578F-F5C1133BB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0797D-DD76-428F-8FDC-3EA5C2FB3F6A}" type="datetimeFigureOut">
              <a:rPr lang="en-CA" smtClean="0"/>
              <a:t>2022-11-23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75936-82AA-B7C4-D200-3C1D8A01F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27437A-2F2A-8597-6AF7-F53C260B1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0CC-2EFB-44F3-A67B-B9FA45BEBA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1660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DE3598-C70F-5E9F-CDD4-E54566B4D5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85587F-A06B-D971-EBA7-ADDA0879EC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4B69B7-D6C6-F235-42D3-7B4325B8D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0797D-DD76-428F-8FDC-3EA5C2FB3F6A}" type="datetimeFigureOut">
              <a:rPr lang="en-CA" smtClean="0"/>
              <a:t>2022-11-23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6ECED-CCC1-0F91-5120-3BF6A20E4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93AA0-DE74-B3E3-548C-B2862BCCD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0CC-2EFB-44F3-A67B-B9FA45BEBA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203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94BD0-F690-4BE0-4D0F-90F0AC3A4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04289-825C-C55B-4A10-78E2DCF8C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5D0203-F249-63C9-F9B9-E6BEF7AA6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0797D-DD76-428F-8FDC-3EA5C2FB3F6A}" type="datetimeFigureOut">
              <a:rPr lang="en-CA" smtClean="0"/>
              <a:t>2022-11-23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2CBF1-961C-3F0D-84C7-860DFD725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2F47A-7516-A905-59A1-5801E7CD6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0CC-2EFB-44F3-A67B-B9FA45BEBA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5064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F2911-55C1-3016-F8E5-0120ADFF6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7ED32-3C21-3710-BA25-18E5C7A93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153A1-2A54-AC1A-DCAF-B447E806A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0797D-DD76-428F-8FDC-3EA5C2FB3F6A}" type="datetimeFigureOut">
              <a:rPr lang="en-CA" smtClean="0"/>
              <a:t>2022-11-23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69699-EB20-81A4-944C-00B48B300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0C300-4917-CB3A-495F-BB200D1F5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0CC-2EFB-44F3-A67B-B9FA45BEBA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81897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C6B66-83CE-A2BA-8529-C4115D55F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DA6F0-4B9D-7E03-B49C-A92DA627AC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A6FAC5-83EA-F6F1-157C-294D9B1625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124ABD-5F03-B841-B07A-FA6895657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0797D-DD76-428F-8FDC-3EA5C2FB3F6A}" type="datetimeFigureOut">
              <a:rPr lang="en-CA" smtClean="0"/>
              <a:t>2022-11-23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55E6E1-7B9F-B634-35D7-CB4AE1D70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EFA8C-FC19-8771-F72C-3FADCDA27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0CC-2EFB-44F3-A67B-B9FA45BEBA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0076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FE295-4E8C-E79D-56EF-FA9712C2F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EBEAB3-E190-9254-AC87-EB8F7E7E9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4C48F5-3EDE-1386-398F-9DE50CE7B9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B31C5-EB0E-CF99-089C-7DE63E6BF5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78AEAB-BF5E-F11C-0F16-D35B895B27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97B25F-3B85-F29C-0C9A-BBBB17B58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0797D-DD76-428F-8FDC-3EA5C2FB3F6A}" type="datetimeFigureOut">
              <a:rPr lang="en-CA" smtClean="0"/>
              <a:t>2022-11-23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1FA0B5-0842-7ECE-996A-4F90B6E56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C80890-35D6-39B6-A783-646790479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0CC-2EFB-44F3-A67B-B9FA45BEBA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9857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CDC84-007E-0982-1028-7D5AF69D7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468691-2ED3-1591-64CD-56D0E7D9A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0797D-DD76-428F-8FDC-3EA5C2FB3F6A}" type="datetimeFigureOut">
              <a:rPr lang="en-CA" smtClean="0"/>
              <a:t>2022-11-23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52292D-A3B4-8300-4F9A-18754EB18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88C0D0-4F34-3D67-F97B-418202342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0CC-2EFB-44F3-A67B-B9FA45BEBA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8636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8E0BEF-3027-FCD6-2EF9-E42426CB6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0797D-DD76-428F-8FDC-3EA5C2FB3F6A}" type="datetimeFigureOut">
              <a:rPr lang="en-CA" smtClean="0"/>
              <a:t>2022-11-23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128480-95BE-EA17-72DD-8F1CC662E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F251EA-E8D0-C9DF-E585-90C5CCED2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0CC-2EFB-44F3-A67B-B9FA45BEBA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7182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B0911-1024-CA58-E261-CE766EB10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23731-6E82-116C-7FFE-EF5785620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E6E829-BA2A-BF6F-6488-1259D9ABA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45A2E4-DBB2-EDC4-1903-DDAF22D64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0797D-DD76-428F-8FDC-3EA5C2FB3F6A}" type="datetimeFigureOut">
              <a:rPr lang="en-CA" smtClean="0"/>
              <a:t>2022-11-23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96B7A-B845-AE4A-8DEC-29B3B8AF7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63F99F-5FBB-0441-5E57-15816F8B0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0CC-2EFB-44F3-A67B-B9FA45BEBA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073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B47F0-0121-73F5-486A-A439B5593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7E6D6A-7AF3-5D7E-F3CB-777EE4E2D9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DE3AE0-26F1-39F7-1BCD-CCF8AD49A9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AEDD9B-673E-332E-33B7-4F2712BBA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0797D-DD76-428F-8FDC-3EA5C2FB3F6A}" type="datetimeFigureOut">
              <a:rPr lang="en-CA" smtClean="0"/>
              <a:t>2022-11-23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9D4FF8-7F46-7361-5BA4-AB1E88687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E44C44-98B2-AD19-EE3A-50BB20138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0CC-2EFB-44F3-A67B-B9FA45BEBA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4235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0A4D2D-FB28-DEF9-5587-81715D07A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5E9EB6-16AE-203A-ADED-014B0A2BB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8AB39-FB29-ADF2-6314-50E333ACF7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0797D-DD76-428F-8FDC-3EA5C2FB3F6A}" type="datetimeFigureOut">
              <a:rPr lang="en-CA" smtClean="0"/>
              <a:t>2022-11-23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1F1E7-D58E-D9D7-BE31-3138A780D4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BBD66-0AD2-96FF-1D64-C258F51923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8D0CC-2EFB-44F3-A67B-B9FA45BEBA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63663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0290CBC-18F6-9EE8-D967-50593CA517B5}"/>
              </a:ext>
            </a:extLst>
          </p:cNvPr>
          <p:cNvSpPr txBox="1"/>
          <p:nvPr/>
        </p:nvSpPr>
        <p:spPr>
          <a:xfrm>
            <a:off x="2100203" y="1179493"/>
            <a:ext cx="7986156" cy="3000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buClr>
                <a:srgbClr val="008BB0"/>
              </a:buClr>
            </a:pPr>
            <a:r>
              <a:rPr lang="en-CA" sz="2800" b="1" dirty="0">
                <a:solidFill>
                  <a:srgbClr val="002A5C"/>
                </a:solidFill>
              </a:rPr>
              <a:t>Disclosure of Financial Support</a:t>
            </a:r>
            <a:endParaRPr lang="en-CA" sz="2800" dirty="0">
              <a:solidFill>
                <a:srgbClr val="002A5C"/>
              </a:solidFill>
            </a:endParaRPr>
          </a:p>
          <a:p>
            <a:pPr marL="230188" indent="-230188" algn="l">
              <a:spcBef>
                <a:spcPts val="600"/>
              </a:spcBef>
              <a:buClr>
                <a:srgbClr val="008BB0"/>
              </a:buClr>
              <a:buFont typeface="Arial"/>
              <a:buChar char="•"/>
            </a:pPr>
            <a:r>
              <a:rPr lang="en-CA" sz="1600" dirty="0">
                <a:solidFill>
                  <a:srgbClr val="002A5C"/>
                </a:solidFill>
                <a:cs typeface="Arial" panose="020B0604020202020204" pitchFamily="34" charset="0"/>
              </a:rPr>
              <a:t>This program has received financial support from </a:t>
            </a:r>
            <a:r>
              <a:rPr lang="en-CA" sz="1600" dirty="0">
                <a:solidFill>
                  <a:srgbClr val="FF0000"/>
                </a:solidFill>
                <a:cs typeface="Arial" panose="020B0604020202020204" pitchFamily="34" charset="0"/>
              </a:rPr>
              <a:t>[organization name]</a:t>
            </a:r>
            <a:r>
              <a:rPr lang="en-CA" sz="1600" dirty="0">
                <a:cs typeface="Arial" panose="020B0604020202020204" pitchFamily="34" charset="0"/>
              </a:rPr>
              <a:t> </a:t>
            </a:r>
            <a:r>
              <a:rPr lang="en-CA" sz="1600" dirty="0">
                <a:solidFill>
                  <a:srgbClr val="002A5C"/>
                </a:solidFill>
                <a:cs typeface="Arial" panose="020B0604020202020204" pitchFamily="34" charset="0"/>
              </a:rPr>
              <a:t>in the form of </a:t>
            </a:r>
            <a:r>
              <a:rPr lang="en-CA" sz="1600" dirty="0">
                <a:solidFill>
                  <a:srgbClr val="FF0000"/>
                </a:solidFill>
                <a:cs typeface="Arial" panose="020B0604020202020204" pitchFamily="34" charset="0"/>
              </a:rPr>
              <a:t>[describe support here – e.g. an educational grant].</a:t>
            </a:r>
            <a:endParaRPr lang="en-CA" sz="1600" dirty="0">
              <a:cs typeface="Arial" panose="020B0604020202020204" pitchFamily="34" charset="0"/>
            </a:endParaRPr>
          </a:p>
          <a:p>
            <a:pPr marL="230188" indent="-230188" algn="l">
              <a:spcBef>
                <a:spcPts val="600"/>
              </a:spcBef>
              <a:buClr>
                <a:srgbClr val="008BB0"/>
              </a:buClr>
              <a:buFont typeface="Arial"/>
              <a:buChar char="•"/>
            </a:pPr>
            <a:r>
              <a:rPr lang="en-CA" sz="1600" dirty="0">
                <a:solidFill>
                  <a:srgbClr val="002A5C"/>
                </a:solidFill>
                <a:cs typeface="Arial" panose="020B0604020202020204" pitchFamily="34" charset="0"/>
              </a:rPr>
              <a:t>This program has received in-kind support from </a:t>
            </a:r>
            <a:r>
              <a:rPr lang="en-CA" sz="1600" dirty="0">
                <a:solidFill>
                  <a:srgbClr val="FF0000"/>
                </a:solidFill>
                <a:cs typeface="Arial" panose="020B0604020202020204" pitchFamily="34" charset="0"/>
              </a:rPr>
              <a:t>[organization name]</a:t>
            </a:r>
            <a:r>
              <a:rPr lang="en-CA" sz="1600" dirty="0">
                <a:cs typeface="Arial" panose="020B0604020202020204" pitchFamily="34" charset="0"/>
              </a:rPr>
              <a:t> </a:t>
            </a:r>
            <a:r>
              <a:rPr lang="en-CA" sz="1600" dirty="0">
                <a:solidFill>
                  <a:srgbClr val="002A5C"/>
                </a:solidFill>
                <a:cs typeface="Arial" panose="020B0604020202020204" pitchFamily="34" charset="0"/>
              </a:rPr>
              <a:t>in the form of </a:t>
            </a:r>
            <a:r>
              <a:rPr lang="en-CA" sz="1600" dirty="0">
                <a:solidFill>
                  <a:srgbClr val="FF0000"/>
                </a:solidFill>
                <a:cs typeface="Arial" panose="020B0604020202020204" pitchFamily="34" charset="0"/>
              </a:rPr>
              <a:t>[describe support here – e.g. logistical support].</a:t>
            </a:r>
            <a:endParaRPr lang="en-CA" sz="1600" u="sng" dirty="0">
              <a:cs typeface="Arial" panose="020B0604020202020204" pitchFamily="34" charset="0"/>
            </a:endParaRPr>
          </a:p>
          <a:p>
            <a:pPr marL="230188" indent="-230188" algn="l">
              <a:spcBef>
                <a:spcPts val="600"/>
              </a:spcBef>
              <a:buClr>
                <a:srgbClr val="008BB0"/>
              </a:buClr>
              <a:buFont typeface="Arial"/>
              <a:buChar char="•"/>
            </a:pPr>
            <a:r>
              <a:rPr lang="en-CA" sz="1600" dirty="0">
                <a:solidFill>
                  <a:srgbClr val="002A5C"/>
                </a:solidFill>
                <a:cs typeface="Arial" panose="020B0604020202020204" pitchFamily="34" charset="0"/>
              </a:rPr>
              <a:t>Potential for conflict(s) of interest:</a:t>
            </a:r>
          </a:p>
          <a:p>
            <a:pPr marL="458788" lvl="1" indent="-225425" algn="l">
              <a:spcBef>
                <a:spcPts val="600"/>
              </a:spcBef>
              <a:buClr>
                <a:srgbClr val="008BB0"/>
              </a:buClr>
              <a:buFont typeface="Lucida Grande"/>
              <a:buChar char="-"/>
            </a:pPr>
            <a:r>
              <a:rPr lang="en-CA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[Speaker/Faculty name] </a:t>
            </a:r>
            <a:r>
              <a:rPr lang="en-CA" sz="1400" dirty="0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 received </a:t>
            </a:r>
            <a:r>
              <a:rPr lang="en-CA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[payment/funding, etc.] </a:t>
            </a:r>
            <a:r>
              <a:rPr lang="en-CA" sz="1400" dirty="0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[organization supporting this program </a:t>
            </a:r>
            <a:r>
              <a:rPr lang="en-CA" sz="1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AND/OR</a:t>
            </a:r>
            <a:r>
              <a:rPr lang="en-CA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organization whose product(s) are being discussed in this program].</a:t>
            </a:r>
          </a:p>
          <a:p>
            <a:pPr marL="458788" lvl="1" indent="-225425" algn="l">
              <a:spcBef>
                <a:spcPts val="600"/>
              </a:spcBef>
              <a:buClr>
                <a:srgbClr val="008BB0"/>
              </a:buClr>
              <a:buFont typeface="Lucida Grande"/>
              <a:buChar char="-"/>
            </a:pPr>
            <a:r>
              <a:rPr lang="en-CA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[Supporting organization name] [developed/licenses/distributes/benefits from the sale of, etc.] </a:t>
            </a:r>
            <a:r>
              <a:rPr lang="en-CA" sz="1400" dirty="0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product that will be discussed in this program: </a:t>
            </a:r>
            <a:r>
              <a:rPr lang="en-CA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generic and brand name here]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627ECF23-2375-FCC3-B712-E8018C79BB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6371" y="5295827"/>
            <a:ext cx="1342335" cy="1280588"/>
          </a:xfrm>
          <a:prstGeom prst="rect">
            <a:avLst/>
          </a:prstGeom>
        </p:spPr>
      </p:pic>
      <p:pic>
        <p:nvPicPr>
          <p:cNvPr id="10" name="Picture 9" descr="Text&#10;&#10;Description automatically generated with medium confidence">
            <a:extLst>
              <a:ext uri="{FF2B5EF4-FFF2-40B4-BE49-F238E27FC236}">
                <a16:creationId xmlns:a16="http://schemas.microsoft.com/office/drawing/2014/main" id="{217C852E-0960-CCD6-218E-CE4BC35E6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93" y="5456145"/>
            <a:ext cx="2493820" cy="112027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F4E9A12-8B6A-02A0-FDA6-FA74CECA58FB}"/>
              </a:ext>
            </a:extLst>
          </p:cNvPr>
          <p:cNvCxnSpPr>
            <a:cxnSpLocks/>
          </p:cNvCxnSpPr>
          <p:nvPr/>
        </p:nvCxnSpPr>
        <p:spPr>
          <a:xfrm flipH="1">
            <a:off x="900794" y="5124202"/>
            <a:ext cx="1048541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4885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627ECF23-2375-FCC3-B712-E8018C79BB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6371" y="5295827"/>
            <a:ext cx="1342335" cy="1280588"/>
          </a:xfrm>
          <a:prstGeom prst="rect">
            <a:avLst/>
          </a:prstGeom>
        </p:spPr>
      </p:pic>
      <p:pic>
        <p:nvPicPr>
          <p:cNvPr id="10" name="Picture 9" descr="Text&#10;&#10;Description automatically generated with medium confidence">
            <a:extLst>
              <a:ext uri="{FF2B5EF4-FFF2-40B4-BE49-F238E27FC236}">
                <a16:creationId xmlns:a16="http://schemas.microsoft.com/office/drawing/2014/main" id="{217C852E-0960-CCD6-218E-CE4BC35E6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93" y="5456145"/>
            <a:ext cx="2493820" cy="112027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F4E9A12-8B6A-02A0-FDA6-FA74CECA58FB}"/>
              </a:ext>
            </a:extLst>
          </p:cNvPr>
          <p:cNvCxnSpPr>
            <a:cxnSpLocks/>
          </p:cNvCxnSpPr>
          <p:nvPr/>
        </p:nvCxnSpPr>
        <p:spPr>
          <a:xfrm flipH="1">
            <a:off x="900794" y="5124202"/>
            <a:ext cx="1048541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9F1AB6F-E3E8-21C4-EF74-75B10015F5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8481" y="1123526"/>
            <a:ext cx="8229600" cy="35283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rgbClr val="008BB0"/>
              </a:buClr>
            </a:pPr>
            <a:r>
              <a:rPr lang="en-CA" sz="2800" b="1" dirty="0">
                <a:solidFill>
                  <a:srgbClr val="002A5C"/>
                </a:solidFill>
              </a:rPr>
              <a:t>Faculty/Presenter Disclosure</a:t>
            </a:r>
            <a:endParaRPr lang="en-CA" sz="2800" dirty="0">
              <a:solidFill>
                <a:srgbClr val="002A5C"/>
              </a:solidFill>
            </a:endParaRPr>
          </a:p>
          <a:p>
            <a:pPr marL="230188" indent="-230188" algn="l">
              <a:spcBef>
                <a:spcPts val="600"/>
              </a:spcBef>
              <a:buClr>
                <a:srgbClr val="008BB0"/>
              </a:buClr>
              <a:buFont typeface="Arial"/>
              <a:buChar char="•"/>
            </a:pPr>
            <a:r>
              <a:rPr lang="en-CA" sz="1800" dirty="0">
                <a:solidFill>
                  <a:srgbClr val="002A5C"/>
                </a:solidFill>
              </a:rPr>
              <a:t>Faculty: </a:t>
            </a:r>
            <a:r>
              <a:rPr lang="en-CA" sz="1800" dirty="0">
                <a:solidFill>
                  <a:srgbClr val="FF0000"/>
                </a:solidFill>
              </a:rPr>
              <a:t>[Speaker’s name]</a:t>
            </a:r>
            <a:endParaRPr lang="en-CA" sz="1800" dirty="0"/>
          </a:p>
          <a:p>
            <a:pPr marL="230188" indent="-230188" algn="l">
              <a:spcBef>
                <a:spcPts val="600"/>
              </a:spcBef>
              <a:buClr>
                <a:srgbClr val="008BB0"/>
              </a:buClr>
              <a:buFont typeface="Arial"/>
              <a:buChar char="•"/>
            </a:pPr>
            <a:r>
              <a:rPr lang="en-CA" sz="1800" dirty="0">
                <a:solidFill>
                  <a:srgbClr val="002A5C"/>
                </a:solidFill>
              </a:rPr>
              <a:t>Relationships with financial sponsors:</a:t>
            </a:r>
          </a:p>
          <a:p>
            <a:pPr marL="688975" lvl="1" indent="-231775" algn="l">
              <a:spcBef>
                <a:spcPts val="600"/>
              </a:spcBef>
              <a:buClr>
                <a:srgbClr val="008BB0"/>
              </a:buClr>
              <a:buFont typeface="Lucida Grande"/>
              <a:buChar char="-"/>
            </a:pPr>
            <a:r>
              <a:rPr lang="en-CA" sz="1800" dirty="0">
                <a:solidFill>
                  <a:srgbClr val="FF0000"/>
                </a:solidFill>
                <a:latin typeface="Arial Narrow"/>
              </a:rPr>
              <a:t>Grants/Research Support: [</a:t>
            </a:r>
            <a:r>
              <a:rPr lang="en-CA" sz="1800" dirty="0" err="1">
                <a:solidFill>
                  <a:srgbClr val="FF0000"/>
                </a:solidFill>
                <a:latin typeface="Arial Narrow"/>
              </a:rPr>
              <a:t>PharmaCorp</a:t>
            </a:r>
            <a:r>
              <a:rPr lang="en-CA" sz="1800" dirty="0">
                <a:solidFill>
                  <a:srgbClr val="FF0000"/>
                </a:solidFill>
                <a:latin typeface="Arial Narrow"/>
              </a:rPr>
              <a:t> ABC]</a:t>
            </a:r>
          </a:p>
          <a:p>
            <a:pPr marL="688975" lvl="1" indent="-231775" algn="l">
              <a:spcBef>
                <a:spcPts val="600"/>
              </a:spcBef>
              <a:buClr>
                <a:srgbClr val="008BB0"/>
              </a:buClr>
              <a:buFont typeface="Lucida Grande"/>
              <a:buChar char="-"/>
            </a:pPr>
            <a:r>
              <a:rPr lang="en-CA" sz="1800" dirty="0">
                <a:solidFill>
                  <a:srgbClr val="FF0000"/>
                </a:solidFill>
                <a:latin typeface="Arial Narrow"/>
              </a:rPr>
              <a:t>Speakers Bureau/Honoraria: [XYZ Biopharmaceuticals Ltd.]</a:t>
            </a:r>
          </a:p>
          <a:p>
            <a:pPr marL="688975" lvl="1" indent="-231775" algn="l">
              <a:spcBef>
                <a:spcPts val="600"/>
              </a:spcBef>
              <a:buClr>
                <a:srgbClr val="008BB0"/>
              </a:buClr>
              <a:buFont typeface="Lucida Grande"/>
              <a:buChar char="-"/>
            </a:pPr>
            <a:r>
              <a:rPr lang="en-CA" sz="1800" dirty="0">
                <a:solidFill>
                  <a:srgbClr val="FF0000"/>
                </a:solidFill>
                <a:latin typeface="Arial Narrow"/>
              </a:rPr>
              <a:t>Consulting Fees: </a:t>
            </a:r>
            <a:r>
              <a:rPr lang="en-CA" sz="1800" dirty="0" err="1">
                <a:solidFill>
                  <a:srgbClr val="FF0000"/>
                </a:solidFill>
                <a:latin typeface="Arial Narrow"/>
              </a:rPr>
              <a:t>MedX</a:t>
            </a:r>
            <a:r>
              <a:rPr lang="en-CA" sz="1800" dirty="0">
                <a:solidFill>
                  <a:srgbClr val="FF0000"/>
                </a:solidFill>
                <a:latin typeface="Arial Narrow"/>
              </a:rPr>
              <a:t> Group Inc.</a:t>
            </a:r>
          </a:p>
          <a:p>
            <a:pPr marL="688975" lvl="1" indent="-231775" algn="l">
              <a:spcBef>
                <a:spcPts val="600"/>
              </a:spcBef>
              <a:buClr>
                <a:srgbClr val="008BB0"/>
              </a:buClr>
              <a:buFont typeface="Lucida Grande"/>
              <a:buChar char="-"/>
            </a:pPr>
            <a:r>
              <a:rPr lang="en-CA" sz="1800" dirty="0">
                <a:solidFill>
                  <a:srgbClr val="FF0000"/>
                </a:solidFill>
                <a:latin typeface="Arial Narrow"/>
              </a:rPr>
              <a:t>Patents: [Widget ABC]</a:t>
            </a:r>
          </a:p>
          <a:p>
            <a:pPr marL="688975" lvl="1" indent="-231775" algn="l">
              <a:spcBef>
                <a:spcPts val="600"/>
              </a:spcBef>
              <a:buClr>
                <a:srgbClr val="008BB0"/>
              </a:buClr>
              <a:buFont typeface="Lucida Grande"/>
              <a:buChar char="-"/>
            </a:pPr>
            <a:r>
              <a:rPr lang="en-CA" sz="1800" dirty="0">
                <a:solidFill>
                  <a:srgbClr val="FF0000"/>
                </a:solidFill>
                <a:latin typeface="Arial Narrow"/>
              </a:rPr>
              <a:t>Other: [Employee of XXY Hospital Group]</a:t>
            </a:r>
          </a:p>
        </p:txBody>
      </p:sp>
    </p:spTree>
    <p:extLst>
      <p:ext uri="{BB962C8B-B14F-4D97-AF65-F5344CB8AC3E}">
        <p14:creationId xmlns:p14="http://schemas.microsoft.com/office/powerpoint/2010/main" val="2758074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627ECF23-2375-FCC3-B712-E8018C79BB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6371" y="5295827"/>
            <a:ext cx="1342335" cy="1280588"/>
          </a:xfrm>
          <a:prstGeom prst="rect">
            <a:avLst/>
          </a:prstGeom>
        </p:spPr>
      </p:pic>
      <p:pic>
        <p:nvPicPr>
          <p:cNvPr id="10" name="Picture 9" descr="Text&#10;&#10;Description automatically generated with medium confidence">
            <a:extLst>
              <a:ext uri="{FF2B5EF4-FFF2-40B4-BE49-F238E27FC236}">
                <a16:creationId xmlns:a16="http://schemas.microsoft.com/office/drawing/2014/main" id="{217C852E-0960-CCD6-218E-CE4BC35E6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93" y="5456145"/>
            <a:ext cx="2493820" cy="112027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F4E9A12-8B6A-02A0-FDA6-FA74CECA58FB}"/>
              </a:ext>
            </a:extLst>
          </p:cNvPr>
          <p:cNvCxnSpPr>
            <a:cxnSpLocks/>
          </p:cNvCxnSpPr>
          <p:nvPr/>
        </p:nvCxnSpPr>
        <p:spPr>
          <a:xfrm flipH="1">
            <a:off x="900794" y="5124202"/>
            <a:ext cx="1048541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0DA82-78C7-7200-C468-D554112865B0}"/>
              </a:ext>
            </a:extLst>
          </p:cNvPr>
          <p:cNvSpPr txBox="1">
            <a:spLocks/>
          </p:cNvSpPr>
          <p:nvPr/>
        </p:nvSpPr>
        <p:spPr>
          <a:xfrm>
            <a:off x="1981200" y="1262320"/>
            <a:ext cx="8229600" cy="3429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b="0" i="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8BB0"/>
              </a:buClr>
              <a:buSzTx/>
              <a:buFont typeface="Arial"/>
              <a:buNone/>
              <a:tabLst/>
              <a:defRPr/>
            </a:pPr>
            <a:r>
              <a:rPr kumimoji="0" lang="en-CA" sz="2800" b="1" i="0" u="none" strike="noStrike" kern="1200" cap="none" spc="0" normalizeH="0" baseline="0" noProof="0" dirty="0">
                <a:ln>
                  <a:noFill/>
                </a:ln>
                <a:solidFill>
                  <a:srgbClr val="002A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Mitigating Potential Bias</a:t>
            </a:r>
            <a:endParaRPr kumimoji="0" lang="en-CA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30188" marR="0" lvl="0" indent="-230188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8BB0"/>
              </a:buClr>
              <a:buSzTx/>
              <a:buFont typeface="Arial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[Explain how potential sources of bias identified in slides 1 and 2 have been mitigated by the scientific planning committee].</a:t>
            </a:r>
          </a:p>
          <a:p>
            <a:pPr marL="230188" marR="0" lvl="0" indent="-230188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8BB0"/>
              </a:buClr>
              <a:buSzTx/>
              <a:buFont typeface="Arial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Refer to “Quick Tips” document</a:t>
            </a:r>
          </a:p>
        </p:txBody>
      </p:sp>
    </p:spTree>
    <p:extLst>
      <p:ext uri="{BB962C8B-B14F-4D97-AF65-F5344CB8AC3E}">
        <p14:creationId xmlns:p14="http://schemas.microsoft.com/office/powerpoint/2010/main" val="4276420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231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Lucida Grande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Chipman</dc:creator>
  <cp:lastModifiedBy>Christopher Chipman</cp:lastModifiedBy>
  <cp:revision>1</cp:revision>
  <dcterms:created xsi:type="dcterms:W3CDTF">2022-11-23T20:19:10Z</dcterms:created>
  <dcterms:modified xsi:type="dcterms:W3CDTF">2022-11-23T20:25:32Z</dcterms:modified>
</cp:coreProperties>
</file>