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61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287B7E-8ACC-00BF-BC3C-88ACC304A58E}" v="3" dt="2024-10-01T18:21:35.7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63742"/>
  </p:normalViewPr>
  <p:slideViewPr>
    <p:cSldViewPr>
      <p:cViewPr varScale="1">
        <p:scale>
          <a:sx n="64" d="100"/>
          <a:sy n="64" d="100"/>
        </p:scale>
        <p:origin x="290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ag Paton" userId="S::morag.paton@utoronto.ca::bfb3213b-9fc4-4d33-88fc-ca3d1fa2c643" providerId="AD" clId="Web-{50287B7E-8ACC-00BF-BC3C-88ACC304A58E}"/>
    <pc:docChg chg="addSld delSld">
      <pc:chgData name="Morag Paton" userId="S::morag.paton@utoronto.ca::bfb3213b-9fc4-4d33-88fc-ca3d1fa2c643" providerId="AD" clId="Web-{50287B7E-8ACC-00BF-BC3C-88ACC304A58E}" dt="2024-10-01T18:21:35.712" v="2"/>
      <pc:docMkLst>
        <pc:docMk/>
      </pc:docMkLst>
      <pc:sldChg chg="add del">
        <pc:chgData name="Morag Paton" userId="S::morag.paton@utoronto.ca::bfb3213b-9fc4-4d33-88fc-ca3d1fa2c643" providerId="AD" clId="Web-{50287B7E-8ACC-00BF-BC3C-88ACC304A58E}" dt="2024-10-01T18:21:35.712" v="2"/>
        <pc:sldMkLst>
          <pc:docMk/>
          <pc:sldMk cId="2979134349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066B0-960B-46BA-9756-C9D030A5108F}" type="datetimeFigureOut">
              <a:rPr lang="en-CA" smtClean="0"/>
              <a:t>2024-10-04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EF095-98A1-4BD3-B7D3-3DE745826CE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534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QUICK%20TIPS%20Identifcation%20and%20Management%20of%20Conficts%20of%20Interest%20and%20Transparency%20to%20Learners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This document </a:t>
            </a:r>
            <a:r>
              <a:rPr lang="en-CA" baseline="0" dirty="0"/>
              <a:t>is </a:t>
            </a:r>
            <a:r>
              <a:rPr lang="en-CA" dirty="0"/>
              <a:t>intended to meet the</a:t>
            </a:r>
            <a:r>
              <a:rPr lang="en-CA" baseline="0" dirty="0"/>
              <a:t> requirements of the CFPC and the </a:t>
            </a:r>
            <a:r>
              <a:rPr lang="en-CA" i="1" baseline="0" dirty="0"/>
              <a:t>N</a:t>
            </a:r>
            <a:r>
              <a:rPr lang="en-US" i="1" dirty="0" err="1"/>
              <a:t>ational</a:t>
            </a:r>
            <a:r>
              <a:rPr lang="en-US" i="1" dirty="0"/>
              <a:t> standard for support of accredited CPD activities: </a:t>
            </a:r>
            <a:r>
              <a:rPr lang="en-US" baseline="0" dirty="0"/>
              <a:t>https://www.royalcollege.ca/en/standards-and-accreditation/cpd-accreditation/standards.html</a:t>
            </a:r>
          </a:p>
          <a:p>
            <a:endParaRPr lang="en-CA" dirty="0"/>
          </a:p>
          <a:p>
            <a:r>
              <a:rPr lang="en-CA" dirty="0"/>
              <a:t>The CFPC refers</a:t>
            </a:r>
            <a:r>
              <a:rPr lang="en-CA" baseline="0" dirty="0"/>
              <a:t> to this template as a ‘three slide’ or ‘three step’ template. The disclosure would require 1) speaker/presenter relationships disclosed (slides 1 or 2 in this document), 2) a disclosure of conflicts of interest, and 3) if applicable, a disclosure of how the planning committee mitigated against potential bias. </a:t>
            </a:r>
          </a:p>
          <a:p>
            <a:endParaRPr lang="en-CA" dirty="0"/>
          </a:p>
          <a:p>
            <a:r>
              <a:rPr lang="en-CA" dirty="0"/>
              <a:t>For</a:t>
            </a:r>
            <a:r>
              <a:rPr lang="en-CA" baseline="0" dirty="0"/>
              <a:t> this slide w</a:t>
            </a:r>
            <a:r>
              <a:rPr lang="en-CA" dirty="0"/>
              <a:t>here a speaker has no relationships to disclose, indicate N/A or Not Applicable.</a:t>
            </a:r>
          </a:p>
          <a:p>
            <a:endParaRPr lang="en-CA" dirty="0"/>
          </a:p>
          <a:p>
            <a:r>
              <a:rPr lang="en-CA" dirty="0"/>
              <a:t>Please delete either</a:t>
            </a:r>
            <a:r>
              <a:rPr lang="en-CA" baseline="0" dirty="0"/>
              <a:t> the first or second slide as needed depending on if you want to present them individually or as a group.</a:t>
            </a:r>
          </a:p>
          <a:p>
            <a:br>
              <a:rPr lang="en-CA" dirty="0"/>
            </a:b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418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Please adjust this table as needed for all speakers/presenters.</a:t>
            </a:r>
          </a:p>
          <a:p>
            <a:r>
              <a:rPr lang="en-CA" dirty="0"/>
              <a:t>If there are no relationships to disclose, please indicate n/a in the relevant categories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7548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This</a:t>
            </a:r>
            <a:r>
              <a:rPr lang="en-CA" baseline="0" dirty="0"/>
              <a:t> slide must be visually presented to the audience AND verbalized by the speaker.</a:t>
            </a:r>
          </a:p>
          <a:p>
            <a:endParaRPr lang="en-CA" baseline="0" dirty="0"/>
          </a:p>
          <a:p>
            <a:r>
              <a:rPr lang="en-CA" baseline="0" dirty="0"/>
              <a:t>From the National Standard: Conflict of Interest is defined as “</a:t>
            </a:r>
            <a:r>
              <a:rPr lang="en-CA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 set of conditions in which judgement or decisions concerning a</a:t>
            </a:r>
          </a:p>
          <a:p>
            <a:r>
              <a:rPr lang="en-CA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primary interest (example a patients’ welfare, the validity of research and/or quality of medical education) is unduly influenced by a secondary interest (personal or organizational benefit including</a:t>
            </a:r>
          </a:p>
          <a:p>
            <a:r>
              <a:rPr lang="en-CA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financial gain, academic or career advancement, or other benefits to family, friends, or colleagues).“</a:t>
            </a:r>
          </a:p>
          <a:p>
            <a:endParaRPr lang="en-CA" baseline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n-CA" baseline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Scientific Planning Committee may provide speakers/presenters content for this slide, depending on if they identified potential COIs in the disclosures. </a:t>
            </a:r>
            <a:endParaRPr lang="en-CA" baseline="0" dirty="0"/>
          </a:p>
          <a:p>
            <a:endParaRPr lang="en-CA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018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When a speaker/facilitator has no relationships that might pose a potential conflict of interest (slide 3) this slide may be omitted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baseline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Scientific Planning Committee is responsible for having a mitigation strategy for any conflicts of interest identified. The SPC will provide you with information if mitigation was necessary.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CA" sz="1200" dirty="0">
                <a:solidFill>
                  <a:srgbClr val="FF0000"/>
                </a:solidFill>
              </a:rPr>
            </a:br>
            <a:r>
              <a:rPr lang="en-CA" sz="1200" dirty="0">
                <a:solidFill>
                  <a:srgbClr val="FF0000"/>
                </a:solidFill>
              </a:rPr>
              <a:t>Refer to the </a:t>
            </a:r>
            <a:r>
              <a:rPr lang="en-CA" sz="1200" dirty="0">
                <a:solidFill>
                  <a:srgbClr val="FF0000"/>
                </a:solidFill>
                <a:hlinkClick r:id="rId3"/>
              </a:rPr>
              <a:t>CFPC’s Quick Tips - Identification and Management of Conflicts of Interest and Transparency to Learners </a:t>
            </a:r>
            <a:r>
              <a:rPr lang="en-CA" sz="1200" dirty="0">
                <a:solidFill>
                  <a:srgbClr val="FF0000"/>
                </a:solidFill>
              </a:rPr>
              <a:t>for information on mitigating conflicts of interest. </a:t>
            </a:r>
          </a:p>
          <a:p>
            <a:pPr marL="0" indent="0">
              <a:buNone/>
            </a:pPr>
            <a:endParaRPr lang="en-CA" sz="1200" dirty="0">
              <a:solidFill>
                <a:srgbClr val="FF0000"/>
              </a:solidFill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8523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E72-506E-4DA0-9E38-637D32FF20B8}" type="datetime1">
              <a:rPr lang="en-CA" smtClean="0"/>
              <a:t>2024-10-04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086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7217-F031-4904-8C4E-E5DC1C5D17C2}" type="datetime1">
              <a:rPr lang="en-CA" smtClean="0"/>
              <a:t>2024-10-04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155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C18D-D16B-44AC-B83B-437F871C9CAA}" type="datetime1">
              <a:rPr lang="en-CA" smtClean="0"/>
              <a:t>2024-10-04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280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BCF1-4FBD-4DC2-88F8-AB050C2573C9}" type="datetime1">
              <a:rPr lang="en-CA" smtClean="0"/>
              <a:t>2024-10-04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860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BA4-3DB9-46DA-9A95-4AAD42759558}" type="datetime1">
              <a:rPr lang="en-CA" smtClean="0"/>
              <a:t>2024-10-04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31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0ED28-181B-432B-9DDE-DE9B68CDEA79}" type="datetime1">
              <a:rPr lang="en-CA" smtClean="0"/>
              <a:t>2024-10-04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019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367E1-DC8D-467A-91D6-15673B5863EE}" type="datetime1">
              <a:rPr lang="en-CA" smtClean="0"/>
              <a:t>2024-10-04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47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3EE60-5430-4580-AA48-D86E838638E8}" type="datetime1">
              <a:rPr lang="en-CA" smtClean="0"/>
              <a:t>2024-10-04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990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648A-42CD-4CCA-A826-8E1F45AEDF8F}" type="datetime1">
              <a:rPr lang="en-CA" smtClean="0"/>
              <a:t>2024-10-04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368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6EF0-6313-4F9B-88C9-44DCCF70B681}" type="datetime1">
              <a:rPr lang="en-CA" smtClean="0"/>
              <a:t>2024-10-04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713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F903-4AC7-41E3-ADAF-439350735902}" type="datetime1">
              <a:rPr lang="en-CA" smtClean="0"/>
              <a:t>2024-10-04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505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6F169-F119-4B99-9405-B50F9FAF4139}" type="datetime1">
              <a:rPr lang="en-CA" smtClean="0"/>
              <a:t>2024-10-04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44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Autofit/>
          </a:bodyPr>
          <a:lstStyle/>
          <a:p>
            <a:r>
              <a:rPr lang="en-CA" sz="2400" b="1" dirty="0">
                <a:solidFill>
                  <a:srgbClr val="002060"/>
                </a:solidFill>
              </a:rPr>
              <a:t>Speaker/Presenter Relationship 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94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CA" sz="2400" b="1" dirty="0"/>
              <a:t>Speaker/Presenter: </a:t>
            </a:r>
            <a:r>
              <a:rPr lang="en-CA" sz="2400" dirty="0">
                <a:solidFill>
                  <a:srgbClr val="FF0000"/>
                </a:solidFill>
              </a:rPr>
              <a:t>[Name]</a:t>
            </a:r>
          </a:p>
          <a:p>
            <a:endParaRPr lang="en-CA" sz="2400" b="1" dirty="0">
              <a:solidFill>
                <a:srgbClr val="FF0000"/>
              </a:solidFill>
            </a:endParaRPr>
          </a:p>
          <a:p>
            <a:r>
              <a:rPr lang="en-CA" sz="2400" b="1" dirty="0"/>
              <a:t>Relationships with financial sponsors:</a:t>
            </a:r>
          </a:p>
          <a:p>
            <a:pPr lvl="1"/>
            <a:r>
              <a:rPr lang="en-CA" sz="2400" b="1" dirty="0">
                <a:solidFill>
                  <a:srgbClr val="FF0000"/>
                </a:solidFill>
              </a:rPr>
              <a:t>Any direct financial relationships including receipt of honoraria: </a:t>
            </a:r>
            <a:r>
              <a:rPr lang="en-CA" sz="2400" dirty="0" err="1">
                <a:solidFill>
                  <a:srgbClr val="FF0000"/>
                </a:solidFill>
              </a:rPr>
              <a:t>PharmaCorp</a:t>
            </a:r>
            <a:r>
              <a:rPr lang="en-CA" sz="2400" dirty="0">
                <a:solidFill>
                  <a:srgbClr val="FF0000"/>
                </a:solidFill>
              </a:rPr>
              <a:t> ABC, Canadian Cancer Org.</a:t>
            </a:r>
          </a:p>
          <a:p>
            <a:pPr lvl="1"/>
            <a:r>
              <a:rPr lang="en-CA" sz="2400" b="1" dirty="0">
                <a:solidFill>
                  <a:srgbClr val="FF0000"/>
                </a:solidFill>
              </a:rPr>
              <a:t>Funded grants or clinical trials:</a:t>
            </a:r>
          </a:p>
          <a:p>
            <a:pPr lvl="1"/>
            <a:r>
              <a:rPr lang="en-CA" sz="2400" b="1" dirty="0">
                <a:solidFill>
                  <a:srgbClr val="FF0000"/>
                </a:solidFill>
              </a:rPr>
              <a:t>Memberships on advisory boards or speakers’ bureau:  </a:t>
            </a:r>
            <a:r>
              <a:rPr lang="en-CA" sz="2400" dirty="0">
                <a:solidFill>
                  <a:srgbClr val="FF0000"/>
                </a:solidFill>
              </a:rPr>
              <a:t>XYZ Biopharmaceuticals Ltd.</a:t>
            </a:r>
          </a:p>
          <a:p>
            <a:pPr lvl="1"/>
            <a:r>
              <a:rPr lang="en-CA" sz="2400" b="1" dirty="0">
                <a:solidFill>
                  <a:srgbClr val="FF0000"/>
                </a:solidFill>
              </a:rPr>
              <a:t>Patents for drugs or devices</a:t>
            </a:r>
            <a:r>
              <a:rPr lang="en-CA" sz="2400" dirty="0">
                <a:solidFill>
                  <a:srgbClr val="FF0000"/>
                </a:solidFill>
              </a:rPr>
              <a:t>: Widget ABC</a:t>
            </a:r>
          </a:p>
          <a:p>
            <a:pPr lvl="1"/>
            <a:r>
              <a:rPr lang="en-CA" sz="2400" b="1" dirty="0">
                <a:solidFill>
                  <a:srgbClr val="FF0000"/>
                </a:solidFill>
              </a:rPr>
              <a:t>Other:</a:t>
            </a:r>
            <a:r>
              <a:rPr lang="en-CA" sz="2400" dirty="0">
                <a:solidFill>
                  <a:srgbClr val="FF0000"/>
                </a:solidFill>
              </a:rPr>
              <a:t> financial relationships/investments Employee of XXY Hospital Group, consultant for Company X</a:t>
            </a:r>
          </a:p>
          <a:p>
            <a:endParaRPr lang="en-CA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6602361"/>
            <a:ext cx="9144000" cy="255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>
                <a:solidFill>
                  <a:srgbClr val="002060"/>
                </a:solidFill>
              </a:rPr>
              <a:t>CPD Disclosure Form for Speakers/Presenters/Facilitators</a:t>
            </a:r>
          </a:p>
        </p:txBody>
      </p:sp>
    </p:spTree>
    <p:extLst>
      <p:ext uri="{BB962C8B-B14F-4D97-AF65-F5344CB8AC3E}">
        <p14:creationId xmlns:p14="http://schemas.microsoft.com/office/powerpoint/2010/main" val="141289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274638"/>
            <a:ext cx="8229600" cy="457199"/>
          </a:xfrm>
        </p:spPr>
        <p:txBody>
          <a:bodyPr>
            <a:noAutofit/>
          </a:bodyPr>
          <a:lstStyle/>
          <a:p>
            <a:r>
              <a:rPr lang="en-CA" sz="2400" b="1" dirty="0">
                <a:solidFill>
                  <a:srgbClr val="002060"/>
                </a:solidFill>
              </a:rPr>
              <a:t>Speaker/Presenters Relationship Disclosure</a:t>
            </a:r>
            <a:br>
              <a:rPr lang="en-CA" sz="2400" b="1" dirty="0">
                <a:solidFill>
                  <a:srgbClr val="002060"/>
                </a:solidFill>
              </a:rPr>
            </a:br>
            <a:r>
              <a:rPr lang="en-CA" sz="1600" b="1" dirty="0"/>
              <a:t>Relationships with financial sponsors</a:t>
            </a:r>
            <a:endParaRPr lang="en-CA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C166C6-D7F5-E551-B1FC-D3AF84489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177042"/>
              </p:ext>
            </p:extLst>
          </p:nvPr>
        </p:nvGraphicFramePr>
        <p:xfrm>
          <a:off x="539552" y="956765"/>
          <a:ext cx="8232202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1257">
                  <a:extLst>
                    <a:ext uri="{9D8B030D-6E8A-4147-A177-3AD203B41FA5}">
                      <a16:colId xmlns:a16="http://schemas.microsoft.com/office/drawing/2014/main" val="2369476155"/>
                    </a:ext>
                  </a:extLst>
                </a:gridCol>
                <a:gridCol w="1390189">
                  <a:extLst>
                    <a:ext uri="{9D8B030D-6E8A-4147-A177-3AD203B41FA5}">
                      <a16:colId xmlns:a16="http://schemas.microsoft.com/office/drawing/2014/main" val="129023575"/>
                    </a:ext>
                  </a:extLst>
                </a:gridCol>
                <a:gridCol w="1390189">
                  <a:extLst>
                    <a:ext uri="{9D8B030D-6E8A-4147-A177-3AD203B41FA5}">
                      <a16:colId xmlns:a16="http://schemas.microsoft.com/office/drawing/2014/main" val="4016265178"/>
                    </a:ext>
                  </a:extLst>
                </a:gridCol>
                <a:gridCol w="1390189">
                  <a:extLst>
                    <a:ext uri="{9D8B030D-6E8A-4147-A177-3AD203B41FA5}">
                      <a16:colId xmlns:a16="http://schemas.microsoft.com/office/drawing/2014/main" val="740318658"/>
                    </a:ext>
                  </a:extLst>
                </a:gridCol>
                <a:gridCol w="1390189">
                  <a:extLst>
                    <a:ext uri="{9D8B030D-6E8A-4147-A177-3AD203B41FA5}">
                      <a16:colId xmlns:a16="http://schemas.microsoft.com/office/drawing/2014/main" val="3268097193"/>
                    </a:ext>
                  </a:extLst>
                </a:gridCol>
                <a:gridCol w="1390189">
                  <a:extLst>
                    <a:ext uri="{9D8B030D-6E8A-4147-A177-3AD203B41FA5}">
                      <a16:colId xmlns:a16="http://schemas.microsoft.com/office/drawing/2014/main" val="629336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dirty="0">
                          <a:solidFill>
                            <a:schemeClr val="tx1"/>
                          </a:solidFill>
                        </a:rPr>
                        <a:t>Any direct financial relationships including receipt of honoraria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Funded grants or clinical trials</a:t>
                      </a: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dirty="0">
                          <a:solidFill>
                            <a:schemeClr val="tx1"/>
                          </a:solidFill>
                        </a:rPr>
                        <a:t>Memberships on advisory boards or speakers’ bureau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dirty="0">
                          <a:solidFill>
                            <a:schemeClr val="tx1"/>
                          </a:solidFill>
                        </a:rPr>
                        <a:t>Patents for drugs or devices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dirty="0">
                          <a:solidFill>
                            <a:schemeClr val="tx1"/>
                          </a:solidFill>
                        </a:rPr>
                        <a:t>Other: financial relationships/investments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199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Speaker/presenter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Speaker/presenter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40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Speaker/presenter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888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Speaker/presenter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579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Speaker/presenter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2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Speaker/presenter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975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Speaker/presenter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04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Speaker/presenter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571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964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Autofit/>
          </a:bodyPr>
          <a:lstStyle/>
          <a:p>
            <a:r>
              <a:rPr lang="en-CA" sz="2300" b="1" dirty="0">
                <a:solidFill>
                  <a:srgbClr val="002060"/>
                </a:solidFill>
              </a:rPr>
              <a:t>Conflicts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66018"/>
            <a:ext cx="8229600" cy="4525963"/>
          </a:xfrm>
        </p:spPr>
        <p:txBody>
          <a:bodyPr>
            <a:normAutofit/>
          </a:bodyPr>
          <a:lstStyle/>
          <a:p>
            <a:endParaRPr lang="en-CA" sz="2000" u="sng" dirty="0"/>
          </a:p>
          <a:p>
            <a:pPr marL="0" indent="0">
              <a:buNone/>
            </a:pPr>
            <a:r>
              <a:rPr lang="en-CA" sz="2400" dirty="0"/>
              <a:t>Potential for conflict(s) of interest:</a:t>
            </a:r>
          </a:p>
          <a:p>
            <a:pPr lvl="1"/>
            <a:r>
              <a:rPr lang="en-CA" sz="2400" dirty="0">
                <a:solidFill>
                  <a:srgbClr val="FF0000"/>
                </a:solidFill>
              </a:rPr>
              <a:t>[Speaker/Presenter] </a:t>
            </a:r>
            <a:r>
              <a:rPr lang="en-CA" sz="2400" dirty="0"/>
              <a:t>has received </a:t>
            </a:r>
            <a:r>
              <a:rPr lang="en-CA" sz="2400" dirty="0">
                <a:solidFill>
                  <a:srgbClr val="FF0000"/>
                </a:solidFill>
              </a:rPr>
              <a:t>[payment/funding, etc.] </a:t>
            </a:r>
            <a:r>
              <a:rPr lang="en-CA" sz="2400" dirty="0"/>
              <a:t>from </a:t>
            </a:r>
            <a:r>
              <a:rPr lang="en-CA" sz="2400" dirty="0">
                <a:solidFill>
                  <a:srgbClr val="FF0000"/>
                </a:solidFill>
              </a:rPr>
              <a:t>[organization supporting this program </a:t>
            </a:r>
            <a:r>
              <a:rPr lang="en-CA" sz="2400" u="sng" dirty="0">
                <a:solidFill>
                  <a:srgbClr val="FF0000"/>
                </a:solidFill>
              </a:rPr>
              <a:t>AND/OR</a:t>
            </a:r>
            <a:r>
              <a:rPr lang="en-CA" sz="2400" dirty="0">
                <a:solidFill>
                  <a:srgbClr val="FF0000"/>
                </a:solidFill>
              </a:rPr>
              <a:t> organization whose product(s) are being discussed in this program].</a:t>
            </a:r>
          </a:p>
          <a:p>
            <a:pPr lvl="1"/>
            <a:r>
              <a:rPr lang="en-CA" sz="2400" dirty="0">
                <a:solidFill>
                  <a:srgbClr val="FF0000"/>
                </a:solidFill>
              </a:rPr>
              <a:t>[Supporting organization name] [developed/licenses/distributes/benefits from the sale of, etc.] </a:t>
            </a:r>
            <a:r>
              <a:rPr lang="en-CA" sz="2400" dirty="0"/>
              <a:t>a product that will be discussed in this program</a:t>
            </a:r>
            <a:endParaRPr lang="en-CA" sz="2400" dirty="0">
              <a:solidFill>
                <a:srgbClr val="FF0000"/>
              </a:solidFill>
            </a:endParaRPr>
          </a:p>
          <a:p>
            <a:endParaRPr lang="en-CA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92711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9686"/>
          </a:xfrm>
        </p:spPr>
        <p:txBody>
          <a:bodyPr>
            <a:normAutofit/>
          </a:bodyPr>
          <a:lstStyle/>
          <a:p>
            <a:r>
              <a:rPr lang="en-CA" sz="2400" b="1" dirty="0">
                <a:solidFill>
                  <a:srgbClr val="002060"/>
                </a:solidFill>
              </a:rPr>
              <a:t>Mitigating Potential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[Explain how the potential sources of bias identified in earlier slides have been mitigated by the scientific planning committee, including any potential conflicts identified for committee members].</a:t>
            </a:r>
          </a:p>
          <a:p>
            <a:pPr marL="0" indent="0">
              <a:buNone/>
            </a:pPr>
            <a:endParaRPr lang="en-CA" sz="2000" dirty="0">
              <a:solidFill>
                <a:srgbClr val="FF000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970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2839</TotalTime>
  <Words>652</Words>
  <Application>Microsoft Macintosh PowerPoint</Application>
  <PresentationFormat>On-screen Show (4:3)</PresentationFormat>
  <Paragraphs>57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Office Theme</vt:lpstr>
      <vt:lpstr>Speaker/Presenter Relationship Disclosure</vt:lpstr>
      <vt:lpstr>Speaker/Presenters Relationship Disclosure Relationships with financial sponsors</vt:lpstr>
      <vt:lpstr>Conflicts of Interest</vt:lpstr>
      <vt:lpstr>Mitigating Potential Bias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Hill</dc:creator>
  <cp:lastModifiedBy>Morag Paton</cp:lastModifiedBy>
  <cp:revision>36</cp:revision>
  <dcterms:created xsi:type="dcterms:W3CDTF">2011-10-19T14:22:10Z</dcterms:created>
  <dcterms:modified xsi:type="dcterms:W3CDTF">2024-10-04T16:29:10Z</dcterms:modified>
</cp:coreProperties>
</file>