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1739"/>
  </p:normalViewPr>
  <p:slideViewPr>
    <p:cSldViewPr>
      <p:cViewPr varScale="1">
        <p:scale>
          <a:sx n="73" d="100"/>
          <a:sy n="73" d="100"/>
        </p:scale>
        <p:origin x="266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2024-10-04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QUICK%20TIPS%20Identifcation%20and%20Management%20of%20Conficts%20of%20Interest%20and%20Transparency%20to%20Learner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This document has</a:t>
            </a:r>
            <a:r>
              <a:rPr lang="en-CA" baseline="0" dirty="0"/>
              <a:t> been developed </a:t>
            </a:r>
            <a:r>
              <a:rPr lang="en-CA" dirty="0"/>
              <a:t>to meet the</a:t>
            </a:r>
            <a:r>
              <a:rPr lang="en-CA" baseline="0" dirty="0"/>
              <a:t> requirements of the CFPC and the </a:t>
            </a:r>
            <a:r>
              <a:rPr lang="en-CA" i="1" baseline="0" dirty="0"/>
              <a:t>N</a:t>
            </a:r>
            <a:r>
              <a:rPr lang="en-US" i="1" dirty="0" err="1"/>
              <a:t>ational</a:t>
            </a:r>
            <a:r>
              <a:rPr lang="en-US" i="1" dirty="0"/>
              <a:t> standard for support of accredited CPD activities </a:t>
            </a:r>
            <a:r>
              <a:rPr lang="en-US" dirty="0"/>
              <a:t>which is available</a:t>
            </a:r>
            <a:r>
              <a:rPr lang="en-US" baseline="0" dirty="0"/>
              <a:t> here: https://www.royalcollege.ca/en/standards-and-accreditation/cpd-accreditation/standards.html</a:t>
            </a:r>
          </a:p>
          <a:p>
            <a:endParaRPr lang="en-CA" dirty="0"/>
          </a:p>
          <a:p>
            <a:r>
              <a:rPr lang="en-CA" dirty="0"/>
              <a:t>The CFPC sometimes refers</a:t>
            </a:r>
            <a:r>
              <a:rPr lang="en-CA" baseline="0" dirty="0"/>
              <a:t> to this template as a ‘three slide’ or ‘three step’ template. We have divided some sections of the ‘three-slide’ template for increased clarity. </a:t>
            </a:r>
          </a:p>
          <a:p>
            <a:endParaRPr lang="en-CA" baseline="0" dirty="0"/>
          </a:p>
          <a:p>
            <a:r>
              <a:rPr lang="en-CA" baseline="0" dirty="0"/>
              <a:t>The full disclosure would require 1) SPC relationships disclosed (slides 1 or 2 in this document), 2) a disclosure of conflicts of interest (if any identified), 3) a disclosure of program financial support (if any) and 4) if applicable, a disclosure of how the planning committee mitigated the conflicts. </a:t>
            </a:r>
          </a:p>
          <a:p>
            <a:endParaRPr lang="en-CA" dirty="0"/>
          </a:p>
          <a:p>
            <a:r>
              <a:rPr lang="en-CA" dirty="0"/>
              <a:t>For</a:t>
            </a:r>
            <a:r>
              <a:rPr lang="en-CA" baseline="0" dirty="0"/>
              <a:t> the initial disclosure slide (either slides 1 or 2 in this document), w</a:t>
            </a:r>
            <a:r>
              <a:rPr lang="en-CA" dirty="0"/>
              <a:t>here a member has no relationships to disclose, indicate N/A or Not Applicable.</a:t>
            </a:r>
          </a:p>
          <a:p>
            <a:br>
              <a:rPr lang="en-CA" dirty="0"/>
            </a:br>
            <a:r>
              <a:rPr lang="en-CA" dirty="0"/>
              <a:t>Planning Committees can present a slide for each member of the planning committee, or use a table format (see slide 2 in the template). Please delete</a:t>
            </a:r>
            <a:r>
              <a:rPr lang="en-CA" baseline="0" dirty="0"/>
              <a:t> the slide not selected.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Please adjust this table as needed for all members of the planning committee. </a:t>
            </a:r>
          </a:p>
          <a:p>
            <a:r>
              <a:rPr lang="en-CA" dirty="0"/>
              <a:t>If there are no relationships to disclose, please indicate n/a in the relevant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7548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If conflicts have been identified, this</a:t>
            </a:r>
            <a:r>
              <a:rPr lang="en-CA" baseline="0" dirty="0"/>
              <a:t> slide must be visually presented to the audience AND verbalized by the speaker.</a:t>
            </a:r>
          </a:p>
          <a:p>
            <a:endParaRPr lang="en-CA" baseline="0" dirty="0"/>
          </a:p>
          <a:p>
            <a:r>
              <a:rPr lang="en-CA" baseline="0" dirty="0"/>
              <a:t>From the National Standard: Conflict of Interest is defined as “</a:t>
            </a:r>
            <a:r>
              <a:rPr lang="en-CA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set of conditions in which judgement or decisions concerning a primary interest (example a patients’ welfare, the validity of research and/or quality of medical education) is unduly influenced by a secondary interest (personal or organizational benefit including financial gain, academic or career advancement, or other benefits to family, friends, or colleagues).”</a:t>
            </a:r>
            <a:endParaRPr lang="en-CA" baseline="0" dirty="0"/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018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This</a:t>
            </a:r>
            <a:r>
              <a:rPr lang="en-CA" baseline="0" dirty="0"/>
              <a:t> slide must be visually presented to the audience AND verbalized by the speaker.</a:t>
            </a:r>
          </a:p>
          <a:p>
            <a:br>
              <a:rPr lang="en-CA" dirty="0"/>
            </a:br>
            <a:r>
              <a:rPr lang="en-CA" dirty="0"/>
              <a:t>Where a program has received no external financial support (e.g., monies for food, logistics assistance such as registration, AV set-up, etc.), indicate “No External Support”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When a speaker/facilitator has no relationships that might pose a potential conflict of interest (slide 3) and the program has been developed without external support (slide 4) Slide/Step 5 may be omitted </a:t>
            </a:r>
            <a:br>
              <a:rPr lang="en-CA" sz="1200" dirty="0">
                <a:solidFill>
                  <a:srgbClr val="FF0000"/>
                </a:solidFill>
              </a:rPr>
            </a:br>
            <a:r>
              <a:rPr lang="en-CA" sz="1200" dirty="0">
                <a:solidFill>
                  <a:srgbClr val="FF0000"/>
                </a:solidFill>
              </a:rPr>
              <a:t>Refer to the </a:t>
            </a:r>
            <a:r>
              <a:rPr lang="en-CA" sz="1200" dirty="0">
                <a:solidFill>
                  <a:srgbClr val="FF0000"/>
                </a:solidFill>
                <a:hlinkClick r:id="rId3"/>
              </a:rPr>
              <a:t>CFPC’s Quick Tips - Identification and Management of Conflicts of Interest and Transparency to Learners </a:t>
            </a:r>
            <a:r>
              <a:rPr lang="en-CA" sz="1200" dirty="0">
                <a:solidFill>
                  <a:srgbClr val="FF0000"/>
                </a:solidFill>
              </a:rPr>
              <a:t>for information on mitigating conflicts of interest. </a:t>
            </a:r>
          </a:p>
          <a:p>
            <a:pPr marL="0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2024-10-04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2024-10-04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2024-10-04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2024-10-04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2024-10-04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Scientific Planning Committee (SPC) Relationship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4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CA" sz="2400" b="1" dirty="0"/>
              <a:t>SPC Member: </a:t>
            </a:r>
            <a:r>
              <a:rPr lang="en-CA" sz="2400" dirty="0">
                <a:solidFill>
                  <a:srgbClr val="FF0000"/>
                </a:solidFill>
              </a:rPr>
              <a:t>[Name]</a:t>
            </a:r>
          </a:p>
          <a:p>
            <a:endParaRPr lang="en-CA" sz="2400" b="1" dirty="0">
              <a:solidFill>
                <a:srgbClr val="FF0000"/>
              </a:solidFill>
            </a:endParaRPr>
          </a:p>
          <a:p>
            <a:r>
              <a:rPr lang="en-CA" sz="2400" b="1" dirty="0"/>
              <a:t>Relationships with financial sponsors: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Any direct financial relationships including receipt of honoraria: </a:t>
            </a:r>
            <a:r>
              <a:rPr lang="en-CA" sz="2400" dirty="0" err="1">
                <a:solidFill>
                  <a:srgbClr val="FF0000"/>
                </a:solidFill>
              </a:rPr>
              <a:t>PharmaCorp</a:t>
            </a:r>
            <a:r>
              <a:rPr lang="en-CA" sz="2400" dirty="0">
                <a:solidFill>
                  <a:srgbClr val="FF0000"/>
                </a:solidFill>
              </a:rPr>
              <a:t> ABC, Canadian Cancer Org.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Funded grants or clinical trials: 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Memberships on advisory boards or speakers’ bureau:  </a:t>
            </a:r>
            <a:r>
              <a:rPr lang="en-CA" sz="2400" dirty="0">
                <a:solidFill>
                  <a:srgbClr val="FF0000"/>
                </a:solidFill>
              </a:rPr>
              <a:t>XYZ Biopharmaceuticals Ltd.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Patents for drugs or devices</a:t>
            </a:r>
            <a:r>
              <a:rPr lang="en-CA" sz="2400" dirty="0">
                <a:solidFill>
                  <a:srgbClr val="FF0000"/>
                </a:solidFill>
              </a:rPr>
              <a:t>: Widget ABC</a:t>
            </a:r>
          </a:p>
          <a:p>
            <a:pPr lvl="1"/>
            <a:r>
              <a:rPr lang="en-CA" sz="2400" b="1" dirty="0">
                <a:solidFill>
                  <a:srgbClr val="FF0000"/>
                </a:solidFill>
              </a:rPr>
              <a:t>Other:</a:t>
            </a:r>
            <a:r>
              <a:rPr lang="en-CA" sz="2400" dirty="0">
                <a:solidFill>
                  <a:srgbClr val="FF0000"/>
                </a:solidFill>
              </a:rPr>
              <a:t> financial relationships/investments Employee of XXY Hospital Group, consultant for Company X</a:t>
            </a:r>
          </a:p>
          <a:p>
            <a:endParaRPr lang="en-CA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60236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Scientific Planning Committee and Program Financial Relationship</a:t>
            </a: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Scientific Planning Committee (SPC) Relationship Disclosure</a:t>
            </a:r>
            <a:br>
              <a:rPr lang="en-CA" sz="2400" b="1" dirty="0">
                <a:solidFill>
                  <a:srgbClr val="002060"/>
                </a:solidFill>
              </a:rPr>
            </a:br>
            <a:r>
              <a:rPr lang="en-CA" sz="1600" b="1" dirty="0"/>
              <a:t>Relationships with financial sponsors</a:t>
            </a:r>
            <a:endParaRPr lang="en-CA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6602361"/>
            <a:ext cx="9144000" cy="2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Scientific Planning Committee and Program Financial Relationships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C166C6-D7F5-E551-B1FC-D3AF84489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21287"/>
              </p:ext>
            </p:extLst>
          </p:nvPr>
        </p:nvGraphicFramePr>
        <p:xfrm>
          <a:off x="539552" y="956765"/>
          <a:ext cx="8232202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257">
                  <a:extLst>
                    <a:ext uri="{9D8B030D-6E8A-4147-A177-3AD203B41FA5}">
                      <a16:colId xmlns:a16="http://schemas.microsoft.com/office/drawing/2014/main" val="2369476155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129023575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935113973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740318658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3268097193"/>
                    </a:ext>
                  </a:extLst>
                </a:gridCol>
                <a:gridCol w="1390189">
                  <a:extLst>
                    <a:ext uri="{9D8B030D-6E8A-4147-A177-3AD203B41FA5}">
                      <a16:colId xmlns:a16="http://schemas.microsoft.com/office/drawing/2014/main" val="629336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Any direct financial relationships including receipt of honoraria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Funded grants or clinical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Memberships on advisory boards or speakers’ bureau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Patents for drugs or devices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0" dirty="0">
                          <a:solidFill>
                            <a:schemeClr val="tx1"/>
                          </a:solidFill>
                        </a:rPr>
                        <a:t>Other: financial relationships/investments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199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40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88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579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97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4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SPC member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71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6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CA" sz="2300" b="1" dirty="0">
                <a:solidFill>
                  <a:srgbClr val="002060"/>
                </a:solidFill>
              </a:rPr>
              <a:t>Conflicts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66018"/>
            <a:ext cx="8229600" cy="4525963"/>
          </a:xfrm>
        </p:spPr>
        <p:txBody>
          <a:bodyPr>
            <a:normAutofit/>
          </a:bodyPr>
          <a:lstStyle/>
          <a:p>
            <a:endParaRPr lang="en-CA" sz="2000" u="sng" dirty="0"/>
          </a:p>
          <a:p>
            <a:pPr marL="0" indent="0">
              <a:buNone/>
            </a:pPr>
            <a:r>
              <a:rPr lang="en-CA" sz="2400" dirty="0"/>
              <a:t>Potential for conflict(s) of interest:</a:t>
            </a:r>
          </a:p>
          <a:p>
            <a:pPr lvl="1"/>
            <a:r>
              <a:rPr lang="en-CA" sz="2400" dirty="0">
                <a:solidFill>
                  <a:srgbClr val="FF0000"/>
                </a:solidFill>
              </a:rPr>
              <a:t>[SPC Member] </a:t>
            </a:r>
            <a:r>
              <a:rPr lang="en-CA" sz="2400" dirty="0"/>
              <a:t>has received </a:t>
            </a:r>
            <a:r>
              <a:rPr lang="en-CA" sz="2400" dirty="0">
                <a:solidFill>
                  <a:srgbClr val="FF0000"/>
                </a:solidFill>
              </a:rPr>
              <a:t>[payment/funding, etc.] </a:t>
            </a:r>
            <a:r>
              <a:rPr lang="en-CA" sz="2400" dirty="0"/>
              <a:t>from </a:t>
            </a:r>
            <a:r>
              <a:rPr lang="en-CA" sz="2400" dirty="0">
                <a:solidFill>
                  <a:srgbClr val="FF0000"/>
                </a:solidFill>
              </a:rPr>
              <a:t>[organization supporting this program </a:t>
            </a:r>
            <a:r>
              <a:rPr lang="en-CA" sz="2400" u="sng" dirty="0">
                <a:solidFill>
                  <a:srgbClr val="FF0000"/>
                </a:solidFill>
              </a:rPr>
              <a:t>AND/OR</a:t>
            </a:r>
            <a:r>
              <a:rPr lang="en-CA" sz="2400" dirty="0">
                <a:solidFill>
                  <a:srgbClr val="FF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sz="2400" dirty="0">
                <a:solidFill>
                  <a:srgbClr val="FF0000"/>
                </a:solidFill>
              </a:rPr>
              <a:t>[Supporting organization name] [developed/licenses/distributes/benefits from the sale of, etc.] </a:t>
            </a:r>
            <a:r>
              <a:rPr lang="en-CA" sz="2400" dirty="0"/>
              <a:t>a product that will be discussed in this program</a:t>
            </a:r>
            <a:endParaRPr lang="en-CA" sz="2400" dirty="0">
              <a:solidFill>
                <a:srgbClr val="FF0000"/>
              </a:solidFill>
            </a:endParaRPr>
          </a:p>
          <a:p>
            <a:endParaRPr lang="en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B123C-0CD5-8505-4557-3A51F20A24FD}"/>
              </a:ext>
            </a:extLst>
          </p:cNvPr>
          <p:cNvSpPr txBox="1"/>
          <p:nvPr/>
        </p:nvSpPr>
        <p:spPr>
          <a:xfrm>
            <a:off x="107504" y="6602361"/>
            <a:ext cx="9144000" cy="2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Scientific Planning Committee and Program Financial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92711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82229"/>
            <a:ext cx="8229600" cy="457199"/>
          </a:xfrm>
        </p:spPr>
        <p:txBody>
          <a:bodyPr>
            <a:noAutofit/>
          </a:bodyPr>
          <a:lstStyle/>
          <a:p>
            <a:r>
              <a:rPr lang="en-CA" sz="2300" b="1" dirty="0">
                <a:solidFill>
                  <a:srgbClr val="002060"/>
                </a:solidFill>
              </a:rPr>
              <a:t>Disclosure of Program Financial Support </a:t>
            </a:r>
            <a:br>
              <a:rPr lang="en-CA" sz="2300" b="1" dirty="0">
                <a:solidFill>
                  <a:srgbClr val="002060"/>
                </a:solidFill>
              </a:rPr>
            </a:br>
            <a:endParaRPr lang="en-CA" sz="23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/>
              <a:t>This program has received financial support from </a:t>
            </a:r>
            <a:r>
              <a:rPr lang="en-CA" sz="2400" dirty="0">
                <a:solidFill>
                  <a:srgbClr val="FF0000"/>
                </a:solidFill>
              </a:rPr>
              <a:t>[</a:t>
            </a:r>
            <a:r>
              <a:rPr lang="en-CA" sz="2400" i="1" dirty="0">
                <a:solidFill>
                  <a:srgbClr val="FF0000"/>
                </a:solidFill>
              </a:rPr>
              <a:t>organization name</a:t>
            </a:r>
            <a:r>
              <a:rPr lang="en-CA" sz="2400" dirty="0">
                <a:solidFill>
                  <a:srgbClr val="FF0000"/>
                </a:solidFill>
              </a:rPr>
              <a:t>]</a:t>
            </a:r>
            <a:r>
              <a:rPr lang="en-CA" sz="2400" dirty="0"/>
              <a:t> in the form of </a:t>
            </a:r>
            <a:r>
              <a:rPr lang="en-CA" sz="2400" dirty="0">
                <a:solidFill>
                  <a:srgbClr val="FF0000"/>
                </a:solidFill>
              </a:rPr>
              <a:t>[describe support here – e.g. an educational grant].</a:t>
            </a:r>
            <a:endParaRPr lang="en-CA" sz="2400" dirty="0"/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This program has received in-kind support from </a:t>
            </a:r>
            <a:r>
              <a:rPr lang="en-CA" sz="2400" dirty="0">
                <a:solidFill>
                  <a:srgbClr val="FF0000"/>
                </a:solidFill>
              </a:rPr>
              <a:t>[</a:t>
            </a:r>
            <a:r>
              <a:rPr lang="en-CA" sz="2400" i="1" dirty="0">
                <a:solidFill>
                  <a:srgbClr val="FF0000"/>
                </a:solidFill>
              </a:rPr>
              <a:t>organization name</a:t>
            </a:r>
            <a:r>
              <a:rPr lang="en-CA" sz="2400" dirty="0">
                <a:solidFill>
                  <a:srgbClr val="FF0000"/>
                </a:solidFill>
              </a:rPr>
              <a:t>]</a:t>
            </a:r>
            <a:r>
              <a:rPr lang="en-CA" sz="2400" dirty="0"/>
              <a:t> in the form of </a:t>
            </a:r>
            <a:r>
              <a:rPr lang="en-CA" sz="2400" dirty="0">
                <a:solidFill>
                  <a:srgbClr val="FF0000"/>
                </a:solidFill>
              </a:rPr>
              <a:t>[describe support here – e.g. logistical support].</a:t>
            </a:r>
          </a:p>
          <a:p>
            <a:endParaRPr lang="en-CA" sz="2000" u="sng" dirty="0"/>
          </a:p>
          <a:p>
            <a:pPr marL="0" indent="0">
              <a:buNone/>
            </a:pPr>
            <a:endParaRPr lang="en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B123C-0CD5-8505-4557-3A51F20A24FD}"/>
              </a:ext>
            </a:extLst>
          </p:cNvPr>
          <p:cNvSpPr txBox="1"/>
          <p:nvPr/>
        </p:nvSpPr>
        <p:spPr>
          <a:xfrm>
            <a:off x="107504" y="6602361"/>
            <a:ext cx="9144000" cy="2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Scientific Planning Committee and Program Financial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97913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9686"/>
          </a:xfrm>
        </p:spPr>
        <p:txBody>
          <a:bodyPr>
            <a:normAutofit/>
          </a:bodyPr>
          <a:lstStyle/>
          <a:p>
            <a:r>
              <a:rPr lang="en-CA" sz="2400" b="1" dirty="0">
                <a:solidFill>
                  <a:srgbClr val="002060"/>
                </a:solidFill>
              </a:rPr>
              <a:t>Mitigating Potential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[Explain how the potential sources of bias identified in earlier slides have been mitigated by the scientific planning committee, including any potential conflicts identified for committee members].</a:t>
            </a:r>
          </a:p>
          <a:p>
            <a:pPr marL="0" indent="0">
              <a:buNone/>
            </a:pPr>
            <a:endParaRPr lang="en-CA" sz="2000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FA20DB-ADD8-07DC-5817-2E6000519ACF}"/>
              </a:ext>
            </a:extLst>
          </p:cNvPr>
          <p:cNvSpPr txBox="1"/>
          <p:nvPr/>
        </p:nvSpPr>
        <p:spPr>
          <a:xfrm>
            <a:off x="107504" y="6602361"/>
            <a:ext cx="9144000" cy="2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>
                <a:solidFill>
                  <a:srgbClr val="002060"/>
                </a:solidFill>
              </a:rPr>
              <a:t>CPD Disclosure Form for Scientific Planning Committee and Program Financial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832</Words>
  <Application>Microsoft Macintosh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Office Theme</vt:lpstr>
      <vt:lpstr>Scientific Planning Committee (SPC) Relationship Disclosure</vt:lpstr>
      <vt:lpstr>Scientific Planning Committee (SPC) Relationship Disclosure Relationships with financial sponsors</vt:lpstr>
      <vt:lpstr>Conflicts of Interest</vt:lpstr>
      <vt:lpstr>Disclosure of Program Financial Support  </vt:lpstr>
      <vt:lpstr>Mitigating Potential Bias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Morag Paton</cp:lastModifiedBy>
  <cp:revision>31</cp:revision>
  <dcterms:created xsi:type="dcterms:W3CDTF">2011-10-19T14:22:10Z</dcterms:created>
  <dcterms:modified xsi:type="dcterms:W3CDTF">2024-10-04T16:28:28Z</dcterms:modified>
</cp:coreProperties>
</file>